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rriweather"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31432595f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31432595f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31432595f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31432595f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31432595f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31432595f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31432595f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31432595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31432595f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31432595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31432595f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31432595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31432595f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31432595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73a04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3a04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3a04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6f73a04f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6f73a04f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73a04f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1432595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31432595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mapio.net/pic/p-27659723/" TargetMode="External"/><Relationship Id="rId3" Type="http://schemas.openxmlformats.org/officeDocument/2006/relationships/hyperlink" Target="https://www.travelalaska.com/Destinations/Parks-and-Public-Lands/Creamers-Field-Migratory-Waterfowl-Refuge.aspx" TargetMode="External"/><Relationship Id="rId7" Type="http://schemas.openxmlformats.org/officeDocument/2006/relationships/hyperlink" Target="https://www.shutterstock.com/search/car+road+panorama"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fhwa.dot.gov/byways/photos/77722" TargetMode="External"/><Relationship Id="rId5" Type="http://schemas.openxmlformats.org/officeDocument/2006/relationships/hyperlink" Target="https://alaskaphotographics.photoshelter.com/img-show/I0000l24IEItjQ0s" TargetMode="External"/><Relationship Id="rId4" Type="http://schemas.openxmlformats.org/officeDocument/2006/relationships/hyperlink" Target="https://www.lonelyplanet.com/usa/alaska/denali-national-par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environment.fhwa.dot.gov/legislation/section4f/4fpolicy.aspx#intr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0" y="539725"/>
            <a:ext cx="91440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Section 4(f) and 6(f) </a:t>
            </a:r>
            <a:endParaRPr dirty="0"/>
          </a:p>
          <a:p>
            <a:pPr marL="0" lvl="0" indent="0" algn="l" rtl="0">
              <a:spcBef>
                <a:spcPts val="0"/>
              </a:spcBef>
              <a:spcAft>
                <a:spcPts val="0"/>
              </a:spcAft>
              <a:buNone/>
            </a:pPr>
            <a:r>
              <a:rPr lang="en" sz="2400" dirty="0"/>
              <a:t>ENVE F644: Environmental Management and Permitting</a:t>
            </a:r>
            <a:endParaRPr sz="2400" dirty="0"/>
          </a:p>
        </p:txBody>
      </p:sp>
      <p:sp>
        <p:nvSpPr>
          <p:cNvPr id="65" name="Google Shape;65;p13"/>
          <p:cNvSpPr txBox="1">
            <a:spLocks noGrp="1"/>
          </p:cNvSpPr>
          <p:nvPr>
            <p:ph type="subTitle" idx="1"/>
          </p:nvPr>
        </p:nvSpPr>
        <p:spPr>
          <a:xfrm>
            <a:off x="0" y="1878550"/>
            <a:ext cx="45543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MaLinda Malenfant</a:t>
            </a:r>
            <a:endParaRPr sz="2400"/>
          </a:p>
          <a:p>
            <a:pPr marL="0" lvl="0" indent="0" algn="l" rtl="0">
              <a:spcBef>
                <a:spcPts val="0"/>
              </a:spcBef>
              <a:spcAft>
                <a:spcPts val="0"/>
              </a:spcAft>
              <a:buNone/>
            </a:pPr>
            <a:r>
              <a:rPr lang="en" sz="2400"/>
              <a:t>April 2020</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3288600"/>
            <a:ext cx="8520600" cy="20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latin typeface="Roboto"/>
                <a:ea typeface="Roboto"/>
                <a:cs typeface="Roboto"/>
                <a:sym typeface="Roboto"/>
              </a:rPr>
              <a:t>In these cases:</a:t>
            </a:r>
            <a:endParaRPr sz="1800" dirty="0">
              <a:solidFill>
                <a:srgbClr val="000000"/>
              </a:solidFill>
              <a:latin typeface="Roboto"/>
              <a:ea typeface="Roboto"/>
              <a:cs typeface="Roboto"/>
              <a:sym typeface="Roboto"/>
            </a:endParaRPr>
          </a:p>
          <a:p>
            <a:pPr marL="0" lvl="0" indent="0" algn="l" rtl="0">
              <a:spcBef>
                <a:spcPts val="0"/>
              </a:spcBef>
              <a:spcAft>
                <a:spcPts val="0"/>
              </a:spcAft>
              <a:buNone/>
            </a:pPr>
            <a:endParaRPr sz="1800" dirty="0">
              <a:solidFill>
                <a:srgbClr val="000000"/>
              </a:solidFill>
              <a:latin typeface="Roboto"/>
              <a:ea typeface="Roboto"/>
              <a:cs typeface="Roboto"/>
              <a:sym typeface="Roboto"/>
            </a:endParaRPr>
          </a:p>
          <a:p>
            <a:pPr marL="0" lvl="0" indent="0" algn="l" rtl="0">
              <a:spcBef>
                <a:spcPts val="0"/>
              </a:spcBef>
              <a:spcAft>
                <a:spcPts val="0"/>
              </a:spcAft>
              <a:buNone/>
            </a:pPr>
            <a:r>
              <a:rPr lang="en" sz="1800" dirty="0">
                <a:solidFill>
                  <a:srgbClr val="000000"/>
                </a:solidFill>
                <a:latin typeface="Roboto"/>
                <a:ea typeface="Roboto"/>
                <a:cs typeface="Roboto"/>
                <a:sym typeface="Roboto"/>
              </a:rPr>
              <a:t>EIS/EA: the evaluation should be submitted as a NEPA subsection</a:t>
            </a:r>
            <a:endParaRPr sz="1800" dirty="0">
              <a:solidFill>
                <a:srgbClr val="000000"/>
              </a:solidFill>
              <a:latin typeface="Roboto"/>
              <a:ea typeface="Roboto"/>
              <a:cs typeface="Roboto"/>
              <a:sym typeface="Roboto"/>
            </a:endParaRPr>
          </a:p>
          <a:p>
            <a:pPr marL="0" lvl="0" indent="0" algn="l" rtl="0">
              <a:spcBef>
                <a:spcPts val="0"/>
              </a:spcBef>
              <a:spcAft>
                <a:spcPts val="0"/>
              </a:spcAft>
              <a:buNone/>
            </a:pPr>
            <a:endParaRPr sz="1800" dirty="0">
              <a:solidFill>
                <a:srgbClr val="000000"/>
              </a:solidFill>
              <a:latin typeface="Roboto"/>
              <a:ea typeface="Roboto"/>
              <a:cs typeface="Roboto"/>
              <a:sym typeface="Roboto"/>
            </a:endParaRPr>
          </a:p>
          <a:p>
            <a:pPr marL="0" lvl="0" indent="0" algn="l" rtl="0">
              <a:spcBef>
                <a:spcPts val="0"/>
              </a:spcBef>
              <a:spcAft>
                <a:spcPts val="0"/>
              </a:spcAft>
              <a:buNone/>
            </a:pPr>
            <a:r>
              <a:rPr lang="en" sz="1800" dirty="0">
                <a:solidFill>
                  <a:srgbClr val="000000"/>
                </a:solidFill>
                <a:latin typeface="Roboto"/>
                <a:ea typeface="Roboto"/>
                <a:cs typeface="Roboto"/>
                <a:sym typeface="Roboto"/>
              </a:rPr>
              <a:t>CE and in projects where plan changes have been made after processing CE </a:t>
            </a:r>
            <a:r>
              <a:rPr lang="en-US" sz="1800" dirty="0">
                <a:solidFill>
                  <a:srgbClr val="000000"/>
                </a:solidFill>
                <a:latin typeface="Roboto"/>
                <a:ea typeface="Roboto"/>
                <a:cs typeface="Roboto"/>
                <a:sym typeface="Roboto"/>
              </a:rPr>
              <a:t>or</a:t>
            </a:r>
            <a:r>
              <a:rPr lang="en" sz="1800" dirty="0">
                <a:solidFill>
                  <a:srgbClr val="000000"/>
                </a:solidFill>
                <a:latin typeface="Roboto"/>
                <a:ea typeface="Roboto"/>
                <a:cs typeface="Roboto"/>
                <a:sym typeface="Roboto"/>
              </a:rPr>
              <a:t> FONSI : the evaluation should be a separate document</a:t>
            </a:r>
            <a:endParaRPr dirty="0">
              <a:solidFill>
                <a:srgbClr val="000000"/>
              </a:solidFill>
            </a:endParaRPr>
          </a:p>
        </p:txBody>
      </p:sp>
      <p:sp>
        <p:nvSpPr>
          <p:cNvPr id="126" name="Google Shape;126;p22"/>
          <p:cNvSpPr txBox="1"/>
          <p:nvPr/>
        </p:nvSpPr>
        <p:spPr>
          <a:xfrm>
            <a:off x="216250" y="0"/>
            <a:ext cx="8520600" cy="8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Individual Evaluations Cont.</a:t>
            </a:r>
            <a:endParaRPr sz="3000">
              <a:latin typeface="Roboto"/>
              <a:ea typeface="Roboto"/>
              <a:cs typeface="Roboto"/>
              <a:sym typeface="Roboto"/>
            </a:endParaRPr>
          </a:p>
        </p:txBody>
      </p:sp>
      <p:pic>
        <p:nvPicPr>
          <p:cNvPr id="127" name="Google Shape;127;p22" descr="Mount Cook road panorama | Mapio.net"/>
          <p:cNvPicPr preferRelativeResize="0"/>
          <p:nvPr/>
        </p:nvPicPr>
        <p:blipFill>
          <a:blip r:embed="rId3">
            <a:alphaModFix/>
          </a:blip>
          <a:stretch>
            <a:fillRect/>
          </a:stretch>
        </p:blipFill>
        <p:spPr>
          <a:xfrm>
            <a:off x="0" y="631125"/>
            <a:ext cx="9144000" cy="26574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107250"/>
            <a:ext cx="8520600" cy="66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Section 6(f) Introduction:</a:t>
            </a:r>
            <a:endParaRPr sz="3000"/>
          </a:p>
        </p:txBody>
      </p:sp>
      <p:sp>
        <p:nvSpPr>
          <p:cNvPr id="133" name="Google Shape;133;p23"/>
          <p:cNvSpPr txBox="1"/>
          <p:nvPr/>
        </p:nvSpPr>
        <p:spPr>
          <a:xfrm>
            <a:off x="1201800" y="657700"/>
            <a:ext cx="76305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Roboto"/>
                <a:ea typeface="Roboto"/>
                <a:cs typeface="Roboto"/>
                <a:sym typeface="Roboto"/>
              </a:rPr>
              <a:t>Of the Land and Water Conservation Fund Act</a:t>
            </a:r>
            <a:endParaRPr sz="2000">
              <a:latin typeface="Roboto"/>
              <a:ea typeface="Roboto"/>
              <a:cs typeface="Roboto"/>
              <a:sym typeface="Roboto"/>
            </a:endParaRPr>
          </a:p>
        </p:txBody>
      </p:sp>
      <p:sp>
        <p:nvSpPr>
          <p:cNvPr id="134" name="Google Shape;134;p23"/>
          <p:cNvSpPr txBox="1"/>
          <p:nvPr/>
        </p:nvSpPr>
        <p:spPr>
          <a:xfrm>
            <a:off x="154450" y="1244625"/>
            <a:ext cx="8520600" cy="3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LWCFA of 1965 was enacted to establish a funding source for State and Federal agencies to meet present and future recreational demands.</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Funds can be used for:</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Planning</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Acquisition</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Development</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Section 6(f) specifies that all lands utilizing funds from the LWCFA need to be maintained as such, and cannot be converted into anything other than a recreational area without approvals</a:t>
            </a:r>
            <a:endParaRPr sz="1800">
              <a:latin typeface="Roboto"/>
              <a:ea typeface="Roboto"/>
              <a:cs typeface="Roboto"/>
              <a:sym typeface="Roboto"/>
            </a:endParaRPr>
          </a:p>
          <a:p>
            <a:pPr marL="457200" lvl="0" indent="0" algn="l" rtl="0">
              <a:spcBef>
                <a:spcPts val="0"/>
              </a:spcBef>
              <a:spcAft>
                <a:spcPts val="0"/>
              </a:spcAft>
              <a:buNone/>
            </a:pP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Who can approve?</a:t>
            </a:r>
            <a:endParaRPr sz="3000"/>
          </a:p>
        </p:txBody>
      </p:sp>
      <p:sp>
        <p:nvSpPr>
          <p:cNvPr id="140" name="Google Shape;140;p24"/>
          <p:cNvSpPr txBox="1">
            <a:spLocks noGrp="1"/>
          </p:cNvSpPr>
          <p:nvPr>
            <p:ph type="body" idx="1"/>
          </p:nvPr>
        </p:nvSpPr>
        <p:spPr>
          <a:xfrm>
            <a:off x="311725" y="1656475"/>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LWCF Act is administered by the Department of the Interior (DOI) and the National Park Service (NPS)</a:t>
            </a:r>
            <a:endParaRPr sz="1800">
              <a:solidFill>
                <a:srgbClr val="000000"/>
              </a:solidFill>
            </a:endParaRPr>
          </a:p>
          <a:p>
            <a:pPr marL="0" lvl="0" indent="0" algn="l" rtl="0">
              <a:spcBef>
                <a:spcPts val="1600"/>
              </a:spcBef>
              <a:spcAft>
                <a:spcPts val="1600"/>
              </a:spcAft>
              <a:buNone/>
            </a:pPr>
            <a:r>
              <a:rPr lang="en" sz="1800">
                <a:solidFill>
                  <a:srgbClr val="000000"/>
                </a:solidFill>
              </a:rPr>
              <a:t>Lands which utilize LWCF Act cannot be converted unless approved by the Secretary of DOI through the NPS at the State’s request.</a:t>
            </a:r>
            <a:endParaRPr sz="1800">
              <a:solidFill>
                <a:srgbClr val="000000"/>
              </a:solidFill>
            </a:endParaRPr>
          </a:p>
        </p:txBody>
      </p:sp>
      <p:pic>
        <p:nvPicPr>
          <p:cNvPr id="141" name="Google Shape;141;p24" descr="Bluemont Park - Parks &amp; Recreation"/>
          <p:cNvPicPr preferRelativeResize="0"/>
          <p:nvPr/>
        </p:nvPicPr>
        <p:blipFill>
          <a:blip r:embed="rId3">
            <a:alphaModFix/>
          </a:blip>
          <a:stretch>
            <a:fillRect/>
          </a:stretch>
        </p:blipFill>
        <p:spPr>
          <a:xfrm>
            <a:off x="4572000" y="1632275"/>
            <a:ext cx="4133850" cy="31003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216250" y="200800"/>
            <a:ext cx="8680500" cy="7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Roboto"/>
                <a:ea typeface="Roboto"/>
                <a:cs typeface="Roboto"/>
                <a:sym typeface="Roboto"/>
              </a:rPr>
              <a:t>Use of LWCF Act Lands:</a:t>
            </a:r>
            <a:endParaRPr sz="3000">
              <a:solidFill>
                <a:srgbClr val="FFFFFF"/>
              </a:solidFill>
              <a:latin typeface="Roboto"/>
              <a:ea typeface="Roboto"/>
              <a:cs typeface="Roboto"/>
              <a:sym typeface="Roboto"/>
            </a:endParaRPr>
          </a:p>
        </p:txBody>
      </p:sp>
      <p:sp>
        <p:nvSpPr>
          <p:cNvPr id="147" name="Google Shape;147;p25"/>
          <p:cNvSpPr txBox="1"/>
          <p:nvPr/>
        </p:nvSpPr>
        <p:spPr>
          <a:xfrm>
            <a:off x="231700" y="1220225"/>
            <a:ext cx="86496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Section 6(f) directs DOI to ensure replacement lands for LWCFA lands that are used for projects.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Replacement lands need to be equal in:</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Fair market value</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Location</a:t>
            </a:r>
            <a:endParaRPr sz="180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Usefullness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*Also need to meet eligibility requirements as outlined in 36 CFR 59.3(b)(4)(i-iv)*</a:t>
            </a:r>
            <a:endParaRPr sz="1800">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Section 4(f) and 6(f) overlap</a:t>
            </a:r>
            <a:endParaRPr sz="3000"/>
          </a:p>
        </p:txBody>
      </p:sp>
      <p:sp>
        <p:nvSpPr>
          <p:cNvPr id="153" name="Google Shape;153;p26"/>
          <p:cNvSpPr txBox="1"/>
          <p:nvPr/>
        </p:nvSpPr>
        <p:spPr>
          <a:xfrm>
            <a:off x="185350" y="1429975"/>
            <a:ext cx="8773200" cy="3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Section 6(f) lands, because they are used for recreation, often overlap with Section 4(f) of the U.S. DOT Act.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When identifying lands encompassed by Section 4(f) for projects, it may be also necessary to determine if any of the lands proposed also fall under Section 6(f) of the LWCFA.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If they do, mitigation effects should take into consideration not only the Section 4(f) requirements, but also Section 6(f) requirements. </a:t>
            </a:r>
            <a:endParaRPr sz="18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
        <p:nvSpPr>
          <p:cNvPr id="159" name="Google Shape;159;p27"/>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Questions?</a:t>
            </a:r>
            <a:endParaRPr sz="1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Photo’s used:</a:t>
            </a:r>
            <a:endParaRPr/>
          </a:p>
        </p:txBody>
      </p:sp>
      <p:sp>
        <p:nvSpPr>
          <p:cNvPr id="165" name="Google Shape;165;p28"/>
          <p:cNvSpPr txBox="1"/>
          <p:nvPr/>
        </p:nvSpPr>
        <p:spPr>
          <a:xfrm>
            <a:off x="169900" y="1467375"/>
            <a:ext cx="8819700" cy="34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https://www.travelalaska.com/Destinations/Parks-and-Public-Lands/Creamers-Field-Migratory-Waterfowl-Refuge.aspx</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4"/>
              </a:rPr>
              <a:t>https://www.lonelyplanet.com/usa/alaska/denali-national-park</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5"/>
              </a:rPr>
              <a:t>https://alaskaphotographics.photoshelter.com/img-show/I0000l24IEItjQ0s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6"/>
              </a:rPr>
              <a:t>https://www.fhwa.dot.gov/byways/photos/77722</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7"/>
              </a:rPr>
              <a:t>https://www.shutterstock.com/search/car+road+panorama</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8"/>
              </a:rPr>
              <a:t>https://mapio.net/pic/p-27659723/</a:t>
            </a:r>
            <a:r>
              <a:rPr lang="en">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171" name="Google Shape;171;p29"/>
          <p:cNvSpPr txBox="1"/>
          <p:nvPr/>
        </p:nvSpPr>
        <p:spPr>
          <a:xfrm>
            <a:off x="247125" y="1513700"/>
            <a:ext cx="8526300" cy="3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solidFill>
                  <a:srgbClr val="323232"/>
                </a:solidFill>
                <a:highlight>
                  <a:srgbClr val="FFFFFF"/>
                </a:highlight>
                <a:latin typeface="Times New Roman"/>
                <a:ea typeface="Times New Roman"/>
                <a:cs typeface="Times New Roman"/>
                <a:sym typeface="Times New Roman"/>
              </a:rPr>
              <a:t>“Section 4(f).” </a:t>
            </a:r>
            <a:r>
              <a:rPr lang="en" i="1">
                <a:solidFill>
                  <a:srgbClr val="323232"/>
                </a:solidFill>
              </a:rPr>
              <a:t>FHWA</a:t>
            </a:r>
            <a:r>
              <a:rPr lang="en">
                <a:solidFill>
                  <a:srgbClr val="323232"/>
                </a:solidFill>
                <a:highlight>
                  <a:srgbClr val="FFFFFF"/>
                </a:highlight>
                <a:latin typeface="Times New Roman"/>
                <a:ea typeface="Times New Roman"/>
                <a:cs typeface="Times New Roman"/>
                <a:sym typeface="Times New Roman"/>
              </a:rPr>
              <a:t>, www.environment.fhwa.dot.gov/legislation/section4f.aspx.</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solidFill>
                  <a:srgbClr val="323232"/>
                </a:solidFill>
                <a:highlight>
                  <a:srgbClr val="FFFFFF"/>
                </a:highlight>
                <a:latin typeface="Times New Roman"/>
                <a:ea typeface="Times New Roman"/>
                <a:cs typeface="Times New Roman"/>
                <a:sym typeface="Times New Roman"/>
              </a:rPr>
              <a:t>“SECTION 4(f) POLICY PAPER.” </a:t>
            </a:r>
            <a:r>
              <a:rPr lang="en" i="1">
                <a:solidFill>
                  <a:srgbClr val="323232"/>
                </a:solidFill>
              </a:rPr>
              <a:t>FHWA</a:t>
            </a:r>
            <a:r>
              <a:rPr lang="en">
                <a:solidFill>
                  <a:srgbClr val="323232"/>
                </a:solidFill>
                <a:highlight>
                  <a:srgbClr val="FFFFFF"/>
                </a:highlight>
                <a:latin typeface="Times New Roman"/>
                <a:ea typeface="Times New Roman"/>
                <a:cs typeface="Times New Roman"/>
                <a:sym typeface="Times New Roman"/>
              </a:rPr>
              <a:t>, www.environment.fhwa.dot.gov/legislation/section4f/4fpolicy.aspx#doc.</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solidFill>
                  <a:srgbClr val="323232"/>
                </a:solidFill>
                <a:highlight>
                  <a:srgbClr val="FFFFFF"/>
                </a:highlight>
                <a:latin typeface="Times New Roman"/>
                <a:ea typeface="Times New Roman"/>
                <a:cs typeface="Times New Roman"/>
                <a:sym typeface="Times New Roman"/>
              </a:rPr>
              <a:t>“Section 4(f).” </a:t>
            </a:r>
            <a:r>
              <a:rPr lang="en" i="1">
                <a:solidFill>
                  <a:srgbClr val="323232"/>
                </a:solidFill>
              </a:rPr>
              <a:t>Environmental Review Toolkit</a:t>
            </a:r>
            <a:r>
              <a:rPr lang="en">
                <a:solidFill>
                  <a:srgbClr val="323232"/>
                </a:solidFill>
                <a:highlight>
                  <a:srgbClr val="FFFFFF"/>
                </a:highlight>
                <a:latin typeface="Times New Roman"/>
                <a:ea typeface="Times New Roman"/>
                <a:cs typeface="Times New Roman"/>
                <a:sym typeface="Times New Roman"/>
              </a:rPr>
              <a:t>, www.environment.fhwa.dot.gov/legislation/section4f/4f_minor_parks.aspx.</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solidFill>
                  <a:srgbClr val="323232"/>
                </a:solidFill>
                <a:highlight>
                  <a:srgbClr val="FFFFFF"/>
                </a:highlight>
                <a:latin typeface="Times New Roman"/>
                <a:ea typeface="Times New Roman"/>
                <a:cs typeface="Times New Roman"/>
                <a:sym typeface="Times New Roman"/>
              </a:rPr>
              <a:t>Fhwa. “Evaluations.” </a:t>
            </a:r>
            <a:r>
              <a:rPr lang="en" i="1">
                <a:solidFill>
                  <a:srgbClr val="323232"/>
                </a:solidFill>
              </a:rPr>
              <a:t>Section 4(f) Evaluations</a:t>
            </a:r>
            <a:r>
              <a:rPr lang="en">
                <a:solidFill>
                  <a:srgbClr val="323232"/>
                </a:solidFill>
                <a:highlight>
                  <a:srgbClr val="FFFFFF"/>
                </a:highlight>
                <a:latin typeface="Times New Roman"/>
                <a:ea typeface="Times New Roman"/>
                <a:cs typeface="Times New Roman"/>
                <a:sym typeface="Times New Roman"/>
              </a:rPr>
              <a:t>, www.environment.fhwa.dot.gov/env_topics/4f_tutorial/evaluations_individ.aspx.</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solidFill>
                  <a:srgbClr val="323232"/>
                </a:solidFill>
                <a:highlight>
                  <a:srgbClr val="FFFFFF"/>
                </a:highlight>
                <a:latin typeface="Times New Roman"/>
                <a:ea typeface="Times New Roman"/>
                <a:cs typeface="Times New Roman"/>
                <a:sym typeface="Times New Roman"/>
              </a:rPr>
              <a:t>“Section 4(f)/Section 6(f).” </a:t>
            </a:r>
            <a:r>
              <a:rPr lang="en" i="1">
                <a:solidFill>
                  <a:srgbClr val="323232"/>
                </a:solidFill>
              </a:rPr>
              <a:t>Center for Environmental Excellence by AASHTO</a:t>
            </a:r>
            <a:r>
              <a:rPr lang="en">
                <a:solidFill>
                  <a:srgbClr val="323232"/>
                </a:solidFill>
                <a:highlight>
                  <a:srgbClr val="FFFFFF"/>
                </a:highlight>
                <a:latin typeface="Times New Roman"/>
                <a:ea typeface="Times New Roman"/>
                <a:cs typeface="Times New Roman"/>
                <a:sym typeface="Times New Roman"/>
              </a:rPr>
              <a:t>, environment.transportation.org/environmental_topics/section_4f/overview.aspx.</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0"/>
            <a:ext cx="7751100" cy="72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Section 4(f) of U.S. DOT Act</a:t>
            </a:r>
            <a:r>
              <a:rPr lang="en"/>
              <a:t> </a:t>
            </a:r>
            <a:r>
              <a:rPr lang="en" sz="2400"/>
              <a:t>Introduction:</a:t>
            </a:r>
            <a:endParaRPr sz="2400"/>
          </a:p>
        </p:txBody>
      </p:sp>
      <p:sp>
        <p:nvSpPr>
          <p:cNvPr id="71" name="Google Shape;71;p14"/>
          <p:cNvSpPr txBox="1"/>
          <p:nvPr/>
        </p:nvSpPr>
        <p:spPr>
          <a:xfrm>
            <a:off x="15450" y="812150"/>
            <a:ext cx="9144000" cy="40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Regulation:  23 CFR Part 774</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“Parks, Recreational Areas, Wildlife and Waterfowl Refuges, and Historical Sites” </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Codified at 23 U.S.C. 138 and 49 U.S.C. 303</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The Federal Highway Administration and other Department of Transportation entities </a:t>
            </a:r>
            <a:r>
              <a:rPr lang="en" sz="1800" i="1">
                <a:latin typeface="Roboto"/>
                <a:ea typeface="Roboto"/>
                <a:cs typeface="Roboto"/>
                <a:sym typeface="Roboto"/>
              </a:rPr>
              <a:t>cannot </a:t>
            </a:r>
            <a:r>
              <a:rPr lang="en" sz="1800">
                <a:latin typeface="Roboto"/>
                <a:ea typeface="Roboto"/>
                <a:cs typeface="Roboto"/>
                <a:sym typeface="Roboto"/>
              </a:rPr>
              <a:t>approve the use of publically used land for federal highway projects, such as: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Publicly owned parks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Recreational areas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Wildlife and waterfowl refuges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Public or private historical sites</a:t>
            </a:r>
            <a:endParaRPr sz="1800">
              <a:latin typeface="Roboto"/>
              <a:ea typeface="Roboto"/>
              <a:cs typeface="Roboto"/>
              <a:sym typeface="Roboto"/>
            </a:endParaRPr>
          </a:p>
        </p:txBody>
      </p:sp>
      <p:pic>
        <p:nvPicPr>
          <p:cNvPr id="72" name="Google Shape;72;p14" descr="Travel Alaska - Creamer's Field Migratory Waterfowl Refuge"/>
          <p:cNvPicPr preferRelativeResize="0"/>
          <p:nvPr/>
        </p:nvPicPr>
        <p:blipFill>
          <a:blip r:embed="rId3">
            <a:alphaModFix/>
          </a:blip>
          <a:stretch>
            <a:fillRect/>
          </a:stretch>
        </p:blipFill>
        <p:spPr>
          <a:xfrm>
            <a:off x="5776775" y="2660050"/>
            <a:ext cx="3220475" cy="241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162150" y="92675"/>
            <a:ext cx="8819700" cy="6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Roboto"/>
                <a:ea typeface="Roboto"/>
                <a:cs typeface="Roboto"/>
                <a:sym typeface="Roboto"/>
              </a:rPr>
              <a:t>Exceptions to Section 4(f) of U.S. DOT Act</a:t>
            </a:r>
            <a:endParaRPr sz="3000" dirty="0">
              <a:solidFill>
                <a:srgbClr val="FFFFFF"/>
              </a:solidFill>
              <a:latin typeface="Roboto"/>
              <a:ea typeface="Roboto"/>
              <a:cs typeface="Roboto"/>
              <a:sym typeface="Roboto"/>
            </a:endParaRPr>
          </a:p>
        </p:txBody>
      </p:sp>
      <p:sp>
        <p:nvSpPr>
          <p:cNvPr id="78" name="Google Shape;78;p15"/>
          <p:cNvSpPr txBox="1"/>
          <p:nvPr/>
        </p:nvSpPr>
        <p:spPr>
          <a:xfrm>
            <a:off x="185350" y="1421100"/>
            <a:ext cx="3135600" cy="372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Roboto"/>
                <a:ea typeface="Roboto"/>
                <a:cs typeface="Roboto"/>
                <a:sym typeface="Roboto"/>
              </a:rPr>
              <a:t>There is found to be “ no feasible and prudent avoidance alternative to the use of land” and includes planning to minimize harm to the property</a:t>
            </a:r>
            <a:endParaRPr sz="1800">
              <a:latin typeface="Roboto"/>
              <a:ea typeface="Roboto"/>
              <a:cs typeface="Roboto"/>
              <a:sym typeface="Roboto"/>
            </a:endParaRPr>
          </a:p>
          <a:p>
            <a:pPr marL="0" lvl="0" indent="0" algn="ctr" rtl="0">
              <a:spcBef>
                <a:spcPts val="0"/>
              </a:spcBef>
              <a:spcAft>
                <a:spcPts val="0"/>
              </a:spcAft>
              <a:buNone/>
            </a:pP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OR</a:t>
            </a:r>
            <a:endParaRPr sz="1800">
              <a:latin typeface="Roboto"/>
              <a:ea typeface="Roboto"/>
              <a:cs typeface="Roboto"/>
              <a:sym typeface="Roboto"/>
            </a:endParaRPr>
          </a:p>
          <a:p>
            <a:pPr marL="0" lvl="0" indent="0" algn="ctr" rtl="0">
              <a:spcBef>
                <a:spcPts val="0"/>
              </a:spcBef>
              <a:spcAft>
                <a:spcPts val="0"/>
              </a:spcAft>
              <a:buNone/>
            </a:pP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It is determined that the use of the property will have a “de minimis” impact</a:t>
            </a:r>
            <a:endParaRPr sz="1800">
              <a:latin typeface="Roboto"/>
              <a:ea typeface="Roboto"/>
              <a:cs typeface="Roboto"/>
              <a:sym typeface="Roboto"/>
            </a:endParaRPr>
          </a:p>
        </p:txBody>
      </p:sp>
      <p:sp>
        <p:nvSpPr>
          <p:cNvPr id="79" name="Google Shape;79;p15"/>
          <p:cNvSpPr txBox="1"/>
          <p:nvPr/>
        </p:nvSpPr>
        <p:spPr>
          <a:xfrm>
            <a:off x="4062275" y="4155000"/>
            <a:ext cx="5081700" cy="9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de minimis: about minimal things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When pertaining to this law: too minor to merit consideration</a:t>
            </a:r>
            <a:endParaRPr>
              <a:latin typeface="Roboto"/>
              <a:ea typeface="Roboto"/>
              <a:cs typeface="Roboto"/>
              <a:sym typeface="Roboto"/>
            </a:endParaRPr>
          </a:p>
        </p:txBody>
      </p:sp>
      <p:pic>
        <p:nvPicPr>
          <p:cNvPr id="80" name="Google Shape;80;p15" descr="Denali National Park &amp; Preserve travel | Alaska, USA - Lonely Planet"/>
          <p:cNvPicPr preferRelativeResize="0"/>
          <p:nvPr/>
        </p:nvPicPr>
        <p:blipFill>
          <a:blip r:embed="rId3">
            <a:alphaModFix/>
          </a:blip>
          <a:stretch>
            <a:fillRect/>
          </a:stretch>
        </p:blipFill>
        <p:spPr>
          <a:xfrm>
            <a:off x="3728107" y="725975"/>
            <a:ext cx="5174142" cy="3449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Authority to regulate:</a:t>
            </a:r>
            <a:endParaRPr/>
          </a:p>
        </p:txBody>
      </p:sp>
      <p:sp>
        <p:nvSpPr>
          <p:cNvPr id="86" name="Google Shape;86;p16"/>
          <p:cNvSpPr txBox="1">
            <a:spLocks noGrp="1"/>
          </p:cNvSpPr>
          <p:nvPr>
            <p:ph type="body" idx="1"/>
          </p:nvPr>
        </p:nvSpPr>
        <p:spPr>
          <a:xfrm>
            <a:off x="311700" y="1282025"/>
            <a:ext cx="8520600" cy="386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000000"/>
                </a:solidFill>
              </a:rPr>
              <a:t>The Secretary of the US DOT is the ultimate decision maker for Section 4(f)</a:t>
            </a:r>
            <a:endParaRPr sz="1800">
              <a:solidFill>
                <a:srgbClr val="000000"/>
              </a:solidFill>
            </a:endParaRPr>
          </a:p>
          <a:p>
            <a:pPr marL="0" lvl="0" indent="0" algn="l" rtl="0">
              <a:lnSpc>
                <a:spcPct val="100000"/>
              </a:lnSpc>
              <a:spcBef>
                <a:spcPts val="1600"/>
              </a:spcBef>
              <a:spcAft>
                <a:spcPts val="0"/>
              </a:spcAft>
              <a:buNone/>
            </a:pPr>
            <a:r>
              <a:rPr lang="en" sz="1800">
                <a:solidFill>
                  <a:srgbClr val="000000"/>
                </a:solidFill>
              </a:rPr>
              <a:t>	-- They are encouraged to consult Secretaries of the Interior, Housing and</a:t>
            </a:r>
            <a:endParaRPr sz="1800">
              <a:solidFill>
                <a:srgbClr val="000000"/>
              </a:solidFill>
            </a:endParaRPr>
          </a:p>
          <a:p>
            <a:pPr marL="0" lvl="0" indent="457200" algn="l" rtl="0">
              <a:lnSpc>
                <a:spcPct val="100000"/>
              </a:lnSpc>
              <a:spcBef>
                <a:spcPts val="1600"/>
              </a:spcBef>
              <a:spcAft>
                <a:spcPts val="0"/>
              </a:spcAft>
              <a:buNone/>
            </a:pPr>
            <a:r>
              <a:rPr lang="en" sz="1800">
                <a:solidFill>
                  <a:srgbClr val="000000"/>
                </a:solidFill>
              </a:rPr>
              <a:t>Urban Development, and Agriculture</a:t>
            </a:r>
            <a:endParaRPr sz="1800">
              <a:solidFill>
                <a:srgbClr val="000000"/>
              </a:solidFill>
            </a:endParaRPr>
          </a:p>
          <a:p>
            <a:pPr marL="0" lvl="0" indent="0" algn="l" rtl="0">
              <a:lnSpc>
                <a:spcPct val="100000"/>
              </a:lnSpc>
              <a:spcBef>
                <a:spcPts val="1600"/>
              </a:spcBef>
              <a:spcAft>
                <a:spcPts val="0"/>
              </a:spcAft>
              <a:buNone/>
            </a:pPr>
            <a:r>
              <a:rPr lang="en" sz="1800">
                <a:solidFill>
                  <a:srgbClr val="000000"/>
                </a:solidFill>
              </a:rPr>
              <a:t>Examples:</a:t>
            </a:r>
            <a:endParaRPr sz="1800">
              <a:solidFill>
                <a:srgbClr val="000000"/>
              </a:solidFill>
            </a:endParaRPr>
          </a:p>
          <a:p>
            <a:pPr marL="0" lvl="0" indent="0" algn="l" rtl="0">
              <a:lnSpc>
                <a:spcPct val="100000"/>
              </a:lnSpc>
              <a:spcBef>
                <a:spcPts val="1600"/>
              </a:spcBef>
              <a:spcAft>
                <a:spcPts val="0"/>
              </a:spcAft>
              <a:buNone/>
            </a:pPr>
            <a:r>
              <a:rPr lang="en" sz="1800">
                <a:solidFill>
                  <a:srgbClr val="000000"/>
                </a:solidFill>
              </a:rPr>
              <a:t>Historical Sites: State Historical Preservation Officer (SHPO)</a:t>
            </a:r>
            <a:endParaRPr sz="1800">
              <a:solidFill>
                <a:srgbClr val="000000"/>
              </a:solidFill>
            </a:endParaRPr>
          </a:p>
          <a:p>
            <a:pPr marL="0" lvl="0" indent="0" algn="l" rtl="0">
              <a:lnSpc>
                <a:spcPct val="100000"/>
              </a:lnSpc>
              <a:spcBef>
                <a:spcPts val="1600"/>
              </a:spcBef>
              <a:spcAft>
                <a:spcPts val="0"/>
              </a:spcAft>
              <a:buNone/>
            </a:pPr>
            <a:r>
              <a:rPr lang="en" sz="1800">
                <a:solidFill>
                  <a:srgbClr val="000000"/>
                </a:solidFill>
              </a:rPr>
              <a:t>Tribal lands: Tribal Historical Preservation Officer (THPO)</a:t>
            </a:r>
            <a:endParaRPr sz="1800">
              <a:solidFill>
                <a:srgbClr val="000000"/>
              </a:solidFill>
            </a:endParaRPr>
          </a:p>
          <a:p>
            <a:pPr marL="0" lvl="0" indent="0" algn="l" rtl="0">
              <a:lnSpc>
                <a:spcPct val="100000"/>
              </a:lnSpc>
              <a:spcBef>
                <a:spcPts val="1600"/>
              </a:spcBef>
              <a:spcAft>
                <a:spcPts val="1600"/>
              </a:spcAft>
              <a:buNone/>
            </a:pPr>
            <a:r>
              <a:rPr lang="en" sz="1800">
                <a:solidFill>
                  <a:srgbClr val="000000"/>
                </a:solidFill>
              </a:rPr>
              <a:t>National historical landmark: official from National Park Service</a:t>
            </a:r>
            <a:endParaRP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185375"/>
            <a:ext cx="8520600" cy="684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Exceptions when </a:t>
            </a:r>
            <a:r>
              <a:rPr lang="en" sz="2800" i="1"/>
              <a:t>required</a:t>
            </a:r>
            <a:r>
              <a:rPr lang="en" sz="2800"/>
              <a:t> to consult</a:t>
            </a:r>
            <a:endParaRPr/>
          </a:p>
        </p:txBody>
      </p:sp>
      <p:sp>
        <p:nvSpPr>
          <p:cNvPr id="92" name="Google Shape;92;p17"/>
          <p:cNvSpPr txBox="1"/>
          <p:nvPr/>
        </p:nvSpPr>
        <p:spPr>
          <a:xfrm>
            <a:off x="77250" y="1050325"/>
            <a:ext cx="8989500" cy="39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FFFF"/>
                </a:solidFill>
                <a:latin typeface="Roboto"/>
                <a:ea typeface="Roboto"/>
                <a:cs typeface="Roboto"/>
                <a:sym typeface="Roboto"/>
              </a:rPr>
              <a:t>Officials have been consulted and “have not objected” for</a:t>
            </a:r>
            <a:endParaRPr sz="1800" dirty="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dirty="0">
                <a:solidFill>
                  <a:srgbClr val="FFFFFF"/>
                </a:solidFill>
                <a:latin typeface="Roboto"/>
                <a:ea typeface="Roboto"/>
                <a:cs typeface="Roboto"/>
                <a:sym typeface="Roboto"/>
              </a:rPr>
              <a:t>Applying exception for restoration/rehabilitation/or maintenance of historical transportation facilities </a:t>
            </a:r>
            <a:endParaRPr sz="1800" dirty="0">
              <a:solidFill>
                <a:srgbClr val="FFFFFF"/>
              </a:solidFill>
              <a:latin typeface="Roboto"/>
              <a:ea typeface="Roboto"/>
              <a:cs typeface="Roboto"/>
              <a:sym typeface="Roboto"/>
            </a:endParaRPr>
          </a:p>
          <a:p>
            <a:pPr marL="457200" lvl="0" indent="0" algn="l" rtl="0">
              <a:spcBef>
                <a:spcPts val="0"/>
              </a:spcBef>
              <a:spcAft>
                <a:spcPts val="0"/>
              </a:spcAft>
              <a:buNone/>
            </a:pPr>
            <a:r>
              <a:rPr lang="en" sz="1800" dirty="0">
                <a:solidFill>
                  <a:srgbClr val="FFFFFF"/>
                </a:solidFill>
                <a:latin typeface="Roboto"/>
                <a:ea typeface="Roboto"/>
                <a:cs typeface="Roboto"/>
                <a:sym typeface="Roboto"/>
              </a:rPr>
              <a:t>23 CFR 774.13 (a)</a:t>
            </a:r>
            <a:endParaRPr sz="1800" dirty="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dirty="0">
                <a:solidFill>
                  <a:srgbClr val="FFFFFF"/>
                </a:solidFill>
                <a:latin typeface="Roboto"/>
                <a:ea typeface="Roboto"/>
                <a:cs typeface="Roboto"/>
                <a:sym typeface="Roboto"/>
              </a:rPr>
              <a:t>Applying exception for archeological sites of minimal value for preservation in place 23 CFR 774.13 (b)</a:t>
            </a:r>
            <a:endParaRPr sz="1800" dirty="0">
              <a:solidFill>
                <a:srgbClr val="FFFFFF"/>
              </a:solidFill>
              <a:latin typeface="Roboto"/>
              <a:ea typeface="Roboto"/>
              <a:cs typeface="Roboto"/>
              <a:sym typeface="Roboto"/>
            </a:endParaRPr>
          </a:p>
          <a:p>
            <a:pPr marL="0" lvl="0" indent="0" algn="l" rtl="0">
              <a:spcBef>
                <a:spcPts val="0"/>
              </a:spcBef>
              <a:spcAft>
                <a:spcPts val="0"/>
              </a:spcAft>
              <a:buNone/>
            </a:pPr>
            <a:endParaRPr sz="1800" dirty="0">
              <a:solidFill>
                <a:srgbClr val="FFFFFF"/>
              </a:solidFill>
              <a:latin typeface="Roboto"/>
              <a:ea typeface="Roboto"/>
              <a:cs typeface="Roboto"/>
              <a:sym typeface="Roboto"/>
            </a:endParaRPr>
          </a:p>
          <a:p>
            <a:pPr marL="0" lvl="0" indent="0" algn="l" rtl="0">
              <a:spcBef>
                <a:spcPts val="0"/>
              </a:spcBef>
              <a:spcAft>
                <a:spcPts val="0"/>
              </a:spcAft>
              <a:buNone/>
            </a:pPr>
            <a:r>
              <a:rPr lang="en" sz="1800" dirty="0">
                <a:solidFill>
                  <a:srgbClr val="FFFFFF"/>
                </a:solidFill>
                <a:latin typeface="Roboto"/>
                <a:ea typeface="Roboto"/>
                <a:cs typeface="Roboto"/>
                <a:sym typeface="Roboto"/>
              </a:rPr>
              <a:t>Officials have given “written concurrence” for</a:t>
            </a:r>
            <a:endParaRPr sz="1800" dirty="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dirty="0">
                <a:solidFill>
                  <a:srgbClr val="FFFFFF"/>
                </a:solidFill>
                <a:latin typeface="Roboto"/>
                <a:ea typeface="Roboto"/>
                <a:cs typeface="Roboto"/>
                <a:sym typeface="Roboto"/>
              </a:rPr>
              <a:t>No adverse effects prior t</a:t>
            </a:r>
            <a:r>
              <a:rPr lang="en-US" sz="1800" dirty="0">
                <a:solidFill>
                  <a:srgbClr val="FFFFFF"/>
                </a:solidFill>
                <a:latin typeface="Roboto"/>
                <a:ea typeface="Roboto"/>
                <a:cs typeface="Roboto"/>
                <a:sym typeface="Roboto"/>
              </a:rPr>
              <a:t>o</a:t>
            </a:r>
            <a:r>
              <a:rPr lang="en" sz="1800" dirty="0">
                <a:solidFill>
                  <a:srgbClr val="FFFFFF"/>
                </a:solidFill>
                <a:latin typeface="Roboto"/>
                <a:ea typeface="Roboto"/>
                <a:cs typeface="Roboto"/>
                <a:sym typeface="Roboto"/>
              </a:rPr>
              <a:t> de minimis findings 23 CFR 774.5 (b)</a:t>
            </a:r>
            <a:endParaRPr sz="1800" dirty="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dirty="0">
                <a:solidFill>
                  <a:srgbClr val="FFFFFF"/>
                </a:solidFill>
                <a:latin typeface="Roboto"/>
                <a:ea typeface="Roboto"/>
                <a:cs typeface="Roboto"/>
                <a:sym typeface="Roboto"/>
              </a:rPr>
              <a:t>Applying exceptions for temporary occupancies 23 CFR 774.13 (d)</a:t>
            </a:r>
            <a:endParaRPr sz="1800" dirty="0">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sz="1800" dirty="0">
                <a:solidFill>
                  <a:srgbClr val="FFFFFF"/>
                </a:solidFill>
                <a:latin typeface="Roboto"/>
                <a:ea typeface="Roboto"/>
                <a:cs typeface="Roboto"/>
                <a:sym typeface="Roboto"/>
              </a:rPr>
              <a:t>Applying exceptions for transportation enhancement activities and mitigation activities 23 CFR 774.13 (g)</a:t>
            </a:r>
            <a:endParaRPr sz="1800" dirty="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04800" y="119000"/>
            <a:ext cx="8391300" cy="7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When does Section 4(f) apply?</a:t>
            </a:r>
            <a:endParaRPr sz="3000"/>
          </a:p>
        </p:txBody>
      </p:sp>
      <p:sp>
        <p:nvSpPr>
          <p:cNvPr id="98" name="Google Shape;98;p18"/>
          <p:cNvSpPr txBox="1"/>
          <p:nvPr/>
        </p:nvSpPr>
        <p:spPr>
          <a:xfrm>
            <a:off x="30900" y="920275"/>
            <a:ext cx="9144000" cy="9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Roboto"/>
                <a:ea typeface="Roboto"/>
                <a:cs typeface="Roboto"/>
                <a:sym typeface="Roboto"/>
              </a:rPr>
              <a:t>When US DOT approves a transportation program or project that uses property outlined in Section 4(f)</a:t>
            </a: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 currently FHWA doesn’t approve transportation programs, so only projects apply *</a:t>
            </a:r>
            <a:endParaRPr sz="1800">
              <a:latin typeface="Roboto"/>
              <a:ea typeface="Roboto"/>
              <a:cs typeface="Roboto"/>
              <a:sym typeface="Roboto"/>
            </a:endParaRPr>
          </a:p>
          <a:p>
            <a:pPr marL="457200" lvl="0" indent="0" algn="l" rtl="0">
              <a:spcBef>
                <a:spcPts val="0"/>
              </a:spcBef>
              <a:spcAft>
                <a:spcPts val="0"/>
              </a:spcAft>
              <a:buNone/>
            </a:pPr>
            <a:endParaRPr sz="1800">
              <a:latin typeface="Roboto"/>
              <a:ea typeface="Roboto"/>
              <a:cs typeface="Roboto"/>
              <a:sym typeface="Roboto"/>
            </a:endParaRPr>
          </a:p>
        </p:txBody>
      </p:sp>
      <p:sp>
        <p:nvSpPr>
          <p:cNvPr id="99" name="Google Shape;99;p18"/>
          <p:cNvSpPr txBox="1"/>
          <p:nvPr/>
        </p:nvSpPr>
        <p:spPr>
          <a:xfrm>
            <a:off x="4572000" y="2001475"/>
            <a:ext cx="4494600" cy="29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In addition, the following four conditions must be met:</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Project must require approval from FHWA to proceed</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Must be considered a transportation project</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Must require use of the land from a protected property by Section 4(f)</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None of the regulatory applicability rules or exceptions apply</a:t>
            </a:r>
            <a:endParaRPr sz="1800">
              <a:latin typeface="Roboto"/>
              <a:ea typeface="Roboto"/>
              <a:cs typeface="Roboto"/>
              <a:sym typeface="Roboto"/>
            </a:endParaRPr>
          </a:p>
        </p:txBody>
      </p:sp>
      <p:pic>
        <p:nvPicPr>
          <p:cNvPr id="100" name="Google Shape;100;p18" descr="Grizzly bear and Denali | AlaskaPhotoGraphics.com"/>
          <p:cNvPicPr preferRelativeResize="0"/>
          <p:nvPr/>
        </p:nvPicPr>
        <p:blipFill>
          <a:blip r:embed="rId3">
            <a:alphaModFix/>
          </a:blip>
          <a:stretch>
            <a:fillRect/>
          </a:stretch>
        </p:blipFill>
        <p:spPr>
          <a:xfrm>
            <a:off x="152400" y="2045875"/>
            <a:ext cx="4133850" cy="27592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138125"/>
            <a:ext cx="8520600" cy="78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rPr>
              <a:t>Where doesn’t Section 4(f) apply?</a:t>
            </a:r>
            <a:endParaRPr sz="3000">
              <a:solidFill>
                <a:srgbClr val="000000"/>
              </a:solidFill>
            </a:endParaRPr>
          </a:p>
        </p:txBody>
      </p:sp>
      <p:sp>
        <p:nvSpPr>
          <p:cNvPr id="106" name="Google Shape;106;p19"/>
          <p:cNvSpPr txBox="1"/>
          <p:nvPr/>
        </p:nvSpPr>
        <p:spPr>
          <a:xfrm>
            <a:off x="139025" y="1251125"/>
            <a:ext cx="4633800" cy="359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Roboto"/>
                <a:ea typeface="Roboto"/>
                <a:cs typeface="Roboto"/>
                <a:sym typeface="Roboto"/>
              </a:rPr>
              <a:t>Additional info about where Section 4(f) isn’t applicable can be found in Part II of the Section 4(f) Policy Paper </a:t>
            </a:r>
            <a:endParaRPr sz="1800">
              <a:latin typeface="Roboto"/>
              <a:ea typeface="Roboto"/>
              <a:cs typeface="Roboto"/>
              <a:sym typeface="Roboto"/>
            </a:endParaRPr>
          </a:p>
          <a:p>
            <a:pPr marL="0" lvl="0" indent="0" algn="ctr" rtl="0">
              <a:spcBef>
                <a:spcPts val="0"/>
              </a:spcBef>
              <a:spcAft>
                <a:spcPts val="0"/>
              </a:spcAft>
              <a:buNone/>
            </a:pPr>
            <a:r>
              <a:rPr lang="en" sz="1800" u="sng">
                <a:solidFill>
                  <a:schemeClr val="hlink"/>
                </a:solidFill>
                <a:latin typeface="Roboto"/>
                <a:ea typeface="Roboto"/>
                <a:cs typeface="Roboto"/>
                <a:sym typeface="Roboto"/>
                <a:hlinkClick r:id="rId3"/>
              </a:rPr>
              <a:t>https://www.environment.fhwa.dot.gov/legislation/section4f/4fpolicy.aspx#intro</a:t>
            </a:r>
            <a:r>
              <a:rPr lang="en" sz="1800">
                <a:latin typeface="Roboto"/>
                <a:ea typeface="Roboto"/>
                <a:cs typeface="Roboto"/>
                <a:sym typeface="Roboto"/>
              </a:rPr>
              <a:t> </a:t>
            </a:r>
            <a:endParaRPr sz="1800">
              <a:latin typeface="Roboto"/>
              <a:ea typeface="Roboto"/>
              <a:cs typeface="Roboto"/>
              <a:sym typeface="Roboto"/>
            </a:endParaRPr>
          </a:p>
          <a:p>
            <a:pPr marL="0" lvl="0" indent="0" algn="ctr" rtl="0">
              <a:spcBef>
                <a:spcPts val="0"/>
              </a:spcBef>
              <a:spcAft>
                <a:spcPts val="0"/>
              </a:spcAft>
              <a:buNone/>
            </a:pP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In these situations, the FHWA requires sufficient documentation to demonstrate why the determination is made that Section 4(f) is not applicable</a:t>
            </a:r>
            <a:endParaRPr sz="1800">
              <a:latin typeface="Roboto"/>
              <a:ea typeface="Roboto"/>
              <a:cs typeface="Roboto"/>
              <a:sym typeface="Roboto"/>
            </a:endParaRPr>
          </a:p>
        </p:txBody>
      </p:sp>
      <p:pic>
        <p:nvPicPr>
          <p:cNvPr id="107" name="Google Shape;107;p19" descr="Photo #77722: Caribou in Denali National Park and Preserve ..."/>
          <p:cNvPicPr preferRelativeResize="0"/>
          <p:nvPr/>
        </p:nvPicPr>
        <p:blipFill>
          <a:blip r:embed="rId4">
            <a:alphaModFix/>
          </a:blip>
          <a:stretch>
            <a:fillRect/>
          </a:stretch>
        </p:blipFill>
        <p:spPr>
          <a:xfrm>
            <a:off x="5308600" y="821575"/>
            <a:ext cx="3523699" cy="418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300" y="500925"/>
            <a:ext cx="3704400" cy="4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Programmatic Evaluations:</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 sz="1800"/>
              <a:t>Five National Programmatic Evaluations that can be used in place of Individual Evaluations if the situation applies.</a:t>
            </a:r>
            <a:endParaRPr sz="1800"/>
          </a:p>
          <a:p>
            <a:pPr marL="0" lvl="0" indent="0" algn="l" rtl="0">
              <a:spcBef>
                <a:spcPts val="0"/>
              </a:spcBef>
              <a:spcAft>
                <a:spcPts val="0"/>
              </a:spcAft>
              <a:buNone/>
            </a:pPr>
            <a:r>
              <a:rPr lang="en" sz="1800"/>
              <a:t>These do not require draft, comment, or circulation periods because they have already been approved by DOI.</a:t>
            </a:r>
            <a:endParaRPr sz="1800"/>
          </a:p>
        </p:txBody>
      </p:sp>
      <p:sp>
        <p:nvSpPr>
          <p:cNvPr id="113" name="Google Shape;113;p20"/>
          <p:cNvSpPr txBox="1">
            <a:spLocks noGrp="1"/>
          </p:cNvSpPr>
          <p:nvPr>
            <p:ph type="body" idx="2"/>
          </p:nvPr>
        </p:nvSpPr>
        <p:spPr>
          <a:xfrm>
            <a:off x="4572000" y="178875"/>
            <a:ext cx="4572000" cy="49644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Font typeface="Arial"/>
              <a:buChar char="●"/>
            </a:pPr>
            <a:r>
              <a:rPr lang="en" sz="1800">
                <a:solidFill>
                  <a:srgbClr val="000000"/>
                </a:solidFill>
                <a:latin typeface="Arial"/>
                <a:ea typeface="Arial"/>
                <a:cs typeface="Arial"/>
                <a:sym typeface="Arial"/>
              </a:rPr>
              <a:t>Independent Bikeway or Walkway Construction Projects (approved May 23, 1977)</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Use of Historic Bridges (approved July 5, 1983)</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Minor Involvement with Public Parks, Recreation Lands, and Wildlife and Waterfowl Refuges (approved December 23, 1986)</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Minor Involvement with Historic Sites (approved December 23, 1986)</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Transportation Projects that have a Net Benefit to Section 4(f) Property (approved April 20, 2005)</a:t>
            </a:r>
            <a:endParaRPr sz="1800">
              <a:solidFill>
                <a:srgbClr val="000000"/>
              </a:solidFill>
              <a:latin typeface="Arial"/>
              <a:ea typeface="Arial"/>
              <a:cs typeface="Arial"/>
              <a:sym typeface="Arial"/>
            </a:endParaRPr>
          </a:p>
          <a:p>
            <a:pPr marL="0" lvl="0" indent="0" algn="l" rtl="0">
              <a:spcBef>
                <a:spcPts val="1000"/>
              </a:spcBef>
              <a:spcAft>
                <a:spcPts val="1600"/>
              </a:spcAft>
              <a:buNone/>
            </a:pPr>
            <a:endParaRPr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Individual Evaluations:</a:t>
            </a:r>
            <a:endParaRPr/>
          </a:p>
        </p:txBody>
      </p:sp>
      <p:sp>
        <p:nvSpPr>
          <p:cNvPr id="119" name="Google Shape;119;p21"/>
          <p:cNvSpPr txBox="1"/>
          <p:nvPr/>
        </p:nvSpPr>
        <p:spPr>
          <a:xfrm>
            <a:off x="264000" y="1235725"/>
            <a:ext cx="8616000" cy="27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latin typeface="Roboto"/>
                <a:ea typeface="Roboto"/>
                <a:cs typeface="Roboto"/>
                <a:sym typeface="Roboto"/>
              </a:rPr>
              <a:t>Requires two drafts: draft and final</a:t>
            </a:r>
            <a:endParaRPr sz="1800" dirty="0">
              <a:latin typeface="Roboto"/>
              <a:ea typeface="Roboto"/>
              <a:cs typeface="Roboto"/>
              <a:sym typeface="Roboto"/>
            </a:endParaRPr>
          </a:p>
          <a:p>
            <a:pPr marL="0" lvl="0" indent="0" algn="l" rtl="0">
              <a:lnSpc>
                <a:spcPct val="115000"/>
              </a:lnSpc>
              <a:spcBef>
                <a:spcPts val="0"/>
              </a:spcBef>
              <a:spcAft>
                <a:spcPts val="0"/>
              </a:spcAft>
              <a:buNone/>
            </a:pPr>
            <a:r>
              <a:rPr lang="en" sz="1800" dirty="0">
                <a:latin typeface="Roboto"/>
                <a:ea typeface="Roboto"/>
                <a:cs typeface="Roboto"/>
                <a:sym typeface="Roboto"/>
              </a:rPr>
              <a:t>These need to be submitted to the FHWA Division Office or the Federal Lands Division Office.</a:t>
            </a:r>
            <a:endParaRPr sz="1800" dirty="0">
              <a:latin typeface="Roboto"/>
              <a:ea typeface="Roboto"/>
              <a:cs typeface="Roboto"/>
              <a:sym typeface="Roboto"/>
            </a:endParaRPr>
          </a:p>
          <a:p>
            <a:pPr marL="0" lvl="0" indent="0" algn="l" rtl="0">
              <a:lnSpc>
                <a:spcPct val="115000"/>
              </a:lnSpc>
              <a:spcBef>
                <a:spcPts val="0"/>
              </a:spcBef>
              <a:spcAft>
                <a:spcPts val="0"/>
              </a:spcAft>
              <a:buNone/>
            </a:pPr>
            <a:r>
              <a:rPr lang="en" sz="1800" dirty="0">
                <a:latin typeface="Roboto"/>
                <a:ea typeface="Roboto"/>
                <a:cs typeface="Roboto"/>
                <a:sym typeface="Roboto"/>
              </a:rPr>
              <a:t>Final evaluations need to be sent to the FHWA’s Office of Chief Counsel for legal sufficiency review.</a:t>
            </a:r>
            <a:endParaRPr sz="1800" dirty="0">
              <a:latin typeface="Roboto"/>
              <a:ea typeface="Roboto"/>
              <a:cs typeface="Roboto"/>
              <a:sym typeface="Roboto"/>
            </a:endParaRPr>
          </a:p>
          <a:p>
            <a:pPr marL="0" lvl="0" indent="0" algn="l" rtl="0">
              <a:lnSpc>
                <a:spcPct val="115000"/>
              </a:lnSpc>
              <a:spcBef>
                <a:spcPts val="0"/>
              </a:spcBef>
              <a:spcAft>
                <a:spcPts val="0"/>
              </a:spcAft>
              <a:buNone/>
            </a:pPr>
            <a:r>
              <a:rPr lang="en" sz="1800" dirty="0">
                <a:latin typeface="Roboto"/>
                <a:ea typeface="Roboto"/>
                <a:cs typeface="Roboto"/>
                <a:sym typeface="Roboto"/>
              </a:rPr>
              <a:t>The project sponsor should submit drafts that </a:t>
            </a:r>
            <a:endParaRPr sz="1800"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 sz="1800" dirty="0">
                <a:latin typeface="Roboto"/>
                <a:ea typeface="Roboto"/>
                <a:cs typeface="Roboto"/>
                <a:sym typeface="Roboto"/>
              </a:rPr>
              <a:t>Identify and evaluate avoidance alternatives</a:t>
            </a:r>
            <a:endParaRPr sz="1800"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AutoNum type="arabicPeriod"/>
            </a:pPr>
            <a:r>
              <a:rPr lang="en" sz="1800" dirty="0">
                <a:latin typeface="Roboto"/>
                <a:ea typeface="Roboto"/>
                <a:cs typeface="Roboto"/>
                <a:sym typeface="Roboto"/>
              </a:rPr>
              <a:t>Identify and evaluate ways to decrease harm to the section 4(f) property</a:t>
            </a:r>
            <a:endParaRPr sz="1800" dirty="0">
              <a:latin typeface="Roboto"/>
              <a:ea typeface="Roboto"/>
              <a:cs typeface="Roboto"/>
              <a:sym typeface="Roboto"/>
            </a:endParaRPr>
          </a:p>
          <a:p>
            <a:pPr marL="0" lvl="0" indent="0" algn="l" rtl="0">
              <a:spcBef>
                <a:spcPts val="0"/>
              </a:spcBef>
              <a:spcAft>
                <a:spcPts val="0"/>
              </a:spcAft>
              <a:buNone/>
            </a:pPr>
            <a:endParaRPr sz="1800" dirty="0">
              <a:latin typeface="Roboto"/>
              <a:ea typeface="Roboto"/>
              <a:cs typeface="Roboto"/>
              <a:sym typeface="Roboto"/>
            </a:endParaRPr>
          </a:p>
        </p:txBody>
      </p:sp>
      <p:pic>
        <p:nvPicPr>
          <p:cNvPr id="120" name="Google Shape;120;p21" descr="Car Road Panorama Images, Stock Photos &amp; Vectors | Shutterstock"/>
          <p:cNvPicPr preferRelativeResize="0"/>
          <p:nvPr/>
        </p:nvPicPr>
        <p:blipFill>
          <a:blip r:embed="rId3">
            <a:alphaModFix/>
          </a:blip>
          <a:stretch>
            <a:fillRect/>
          </a:stretch>
        </p:blipFill>
        <p:spPr>
          <a:xfrm>
            <a:off x="-150499" y="3831568"/>
            <a:ext cx="9294499" cy="18296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On-screen Show (16:9)</PresentationFormat>
  <Paragraphs>133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Roboto</vt:lpstr>
      <vt:lpstr>Times New Roman</vt:lpstr>
      <vt:lpstr>Merriweather</vt:lpstr>
      <vt:lpstr>Paradigm</vt:lpstr>
      <vt:lpstr>Section 4(f) and 6(f)  ENVE F644: Environmental Management and Permitting</vt:lpstr>
      <vt:lpstr>Section 4(f) of U.S. DOT Act Introduction:</vt:lpstr>
      <vt:lpstr>PowerPoint Presentation</vt:lpstr>
      <vt:lpstr>Authority to regulate:</vt:lpstr>
      <vt:lpstr>Exceptions when required to consult</vt:lpstr>
      <vt:lpstr>When does Section 4(f) apply?</vt:lpstr>
      <vt:lpstr>Where doesn’t Section 4(f) apply?</vt:lpstr>
      <vt:lpstr>Programmatic Evaluations:  Five National Programmatic Evaluations that can be used in place of Individual Evaluations if the situation applies. These do not require draft, comment, or circulation periods because they have already been approved by DOI.</vt:lpstr>
      <vt:lpstr>Individual Evaluations:</vt:lpstr>
      <vt:lpstr>In these cases:  EIS/EA: the evaluation should be submitted as a NEPA subsection  CE and in projects where plan changes have been made after processing CE or FONSI : the evaluation should be a separate document</vt:lpstr>
      <vt:lpstr>Section 6(f) Introduction:</vt:lpstr>
      <vt:lpstr>Who can approve?</vt:lpstr>
      <vt:lpstr>PowerPoint Presentation</vt:lpstr>
      <vt:lpstr>Section 4(f) and 6(f) overlap</vt:lpstr>
      <vt:lpstr>Thank you</vt:lpstr>
      <vt:lpstr>Photo’s used: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4(f) and 6(f)  ENVE F644: Environmental Management and Permitting</dc:title>
  <cp:lastModifiedBy>MaLinda Malenfant</cp:lastModifiedBy>
  <cp:revision>1</cp:revision>
  <dcterms:modified xsi:type="dcterms:W3CDTF">2020-04-09T00:01:08Z</dcterms:modified>
</cp:coreProperties>
</file>